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Plus Jakarta Sans"/>
      <p:regular r:id="rId15"/>
      <p:bold r:id="rId16"/>
      <p:italic r:id="rId17"/>
      <p:boldItalic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70E6CD0-C931-48FC-B4AF-C19FB913D9CD}">
  <a:tblStyle styleId="{570E6CD0-C931-48FC-B4AF-C19FB913D9CD}"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23FFB11-D291-4950-94E6-5C8502845E9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WorkSans-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PlusJakartaSans-regular.fntdata"/><Relationship Id="rId14" Type="http://schemas.openxmlformats.org/officeDocument/2006/relationships/font" Target="fonts/Halant-bold.fntdata"/><Relationship Id="rId17" Type="http://schemas.openxmlformats.org/officeDocument/2006/relationships/font" Target="fonts/PlusJakartaSans-italic.fntdata"/><Relationship Id="rId16" Type="http://schemas.openxmlformats.org/officeDocument/2006/relationships/font" Target="fonts/PlusJakartaSans-bold.fntdata"/><Relationship Id="rId19" Type="http://schemas.openxmlformats.org/officeDocument/2006/relationships/font" Target="fonts/Inter-regular.fntdata"/><Relationship Id="rId18" Type="http://schemas.openxmlformats.org/officeDocument/2006/relationships/font" Target="fonts/PlusJakartaSans-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a0a162c429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a0a162c429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a0a162c429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a0a162c429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a0a162c429_0_1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a0a162c429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a0a162c429_0_2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a0a162c429_0_2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a0a162c429_0_2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a0a162c429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2772650" y="2362075"/>
            <a:ext cx="4463400" cy="18048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b="1" sz="1200">
              <a:solidFill>
                <a:schemeClr val="dk1"/>
              </a:solidFill>
              <a:latin typeface="Plus Jakarta Sans"/>
              <a:ea typeface="Plus Jakarta Sans"/>
              <a:cs typeface="Plus Jakarta Sans"/>
              <a:sym typeface="Plus Jakarta Sans"/>
            </a:endParaRPr>
          </a:p>
        </p:txBody>
      </p:sp>
      <p:sp>
        <p:nvSpPr>
          <p:cNvPr id="101" name="Google Shape;101;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Contextualization and Sourcing</a:t>
            </a:r>
            <a:endParaRPr sz="1500">
              <a:solidFill>
                <a:srgbClr val="000000"/>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536450" y="4658938"/>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primary source. Then, answer the questions on contextualization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06" name="Google Shape;106;p25"/>
          <p:cNvPicPr preferRelativeResize="0"/>
          <p:nvPr/>
        </p:nvPicPr>
        <p:blipFill>
          <a:blip r:embed="rId5">
            <a:alphaModFix/>
          </a:blip>
          <a:stretch>
            <a:fillRect/>
          </a:stretch>
        </p:blipFill>
        <p:spPr>
          <a:xfrm>
            <a:off x="468776" y="2286512"/>
            <a:ext cx="1955925" cy="1955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Contextualization and Sourcing </a:t>
            </a:r>
            <a:endParaRPr sz="1900">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5" name="Google Shape;115;p26"/>
          <p:cNvSpPr txBox="1"/>
          <p:nvPr/>
        </p:nvSpPr>
        <p:spPr>
          <a:xfrm>
            <a:off x="492225" y="660550"/>
            <a:ext cx="6881400" cy="759900"/>
          </a:xfrm>
          <a:prstGeom prst="rect">
            <a:avLst/>
          </a:prstGeom>
          <a:noFill/>
          <a:ln cap="flat" cmpd="sng" w="28575">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500">
                <a:latin typeface="Work Sans"/>
                <a:ea typeface="Work Sans"/>
                <a:cs typeface="Work Sans"/>
                <a:sym typeface="Work Sans"/>
              </a:rPr>
              <a:t>This document is a </a:t>
            </a:r>
            <a:r>
              <a:rPr lang="en" sz="1500">
                <a:latin typeface="Work Sans"/>
                <a:ea typeface="Work Sans"/>
                <a:cs typeface="Work Sans"/>
                <a:sym typeface="Work Sans"/>
              </a:rPr>
              <a:t>response</a:t>
            </a:r>
            <a:r>
              <a:rPr lang="en" sz="1500">
                <a:latin typeface="Work Sans"/>
                <a:ea typeface="Work Sans"/>
                <a:cs typeface="Work Sans"/>
                <a:sym typeface="Work Sans"/>
              </a:rPr>
              <a:t> to South Africa’s ruling </a:t>
            </a:r>
            <a:r>
              <a:rPr lang="en" sz="1500">
                <a:latin typeface="Work Sans"/>
                <a:ea typeface="Work Sans"/>
                <a:cs typeface="Work Sans"/>
                <a:sym typeface="Work Sans"/>
              </a:rPr>
              <a:t>political</a:t>
            </a:r>
            <a:r>
              <a:rPr lang="en" sz="1500">
                <a:latin typeface="Work Sans"/>
                <a:ea typeface="Work Sans"/>
                <a:cs typeface="Work Sans"/>
                <a:sym typeface="Work Sans"/>
              </a:rPr>
              <a:t> party’s </a:t>
            </a:r>
            <a:r>
              <a:rPr lang="en" sz="1500">
                <a:latin typeface="Work Sans"/>
                <a:ea typeface="Work Sans"/>
                <a:cs typeface="Work Sans"/>
                <a:sym typeface="Work Sans"/>
              </a:rPr>
              <a:t>continuation</a:t>
            </a:r>
            <a:r>
              <a:rPr lang="en" sz="1500">
                <a:latin typeface="Work Sans"/>
                <a:ea typeface="Work Sans"/>
                <a:cs typeface="Work Sans"/>
                <a:sym typeface="Work Sans"/>
              </a:rPr>
              <a:t> of racist </a:t>
            </a:r>
            <a:r>
              <a:rPr lang="en" sz="1500">
                <a:latin typeface="Work Sans"/>
                <a:ea typeface="Work Sans"/>
                <a:cs typeface="Work Sans"/>
                <a:sym typeface="Work Sans"/>
              </a:rPr>
              <a:t>Apartheid</a:t>
            </a:r>
            <a:r>
              <a:rPr lang="en" sz="1500">
                <a:latin typeface="Work Sans"/>
                <a:ea typeface="Work Sans"/>
                <a:cs typeface="Work Sans"/>
                <a:sym typeface="Work Sans"/>
              </a:rPr>
              <a:t> policies and violent political repression.</a:t>
            </a:r>
            <a:endParaRPr sz="1500">
              <a:latin typeface="Work Sans"/>
              <a:ea typeface="Work Sans"/>
              <a:cs typeface="Work Sans"/>
              <a:sym typeface="Work Sans"/>
            </a:endParaRPr>
          </a:p>
        </p:txBody>
      </p:sp>
      <p:graphicFrame>
        <p:nvGraphicFramePr>
          <p:cNvPr id="116" name="Google Shape;116;p26"/>
          <p:cNvGraphicFramePr/>
          <p:nvPr/>
        </p:nvGraphicFramePr>
        <p:xfrm>
          <a:off x="492224" y="1601617"/>
          <a:ext cx="3000000" cy="3000000"/>
        </p:xfrm>
        <a:graphic>
          <a:graphicData uri="http://schemas.openxmlformats.org/drawingml/2006/table">
            <a:tbl>
              <a:tblPr>
                <a:noFill/>
                <a:tableStyleId>{570E6CD0-C931-48FC-B4AF-C19FB913D9CD}</a:tableStyleId>
              </a:tblPr>
              <a:tblGrid>
                <a:gridCol w="6881400"/>
              </a:tblGrid>
              <a:tr h="389775">
                <a:tc>
                  <a:txBody>
                    <a:bodyPr/>
                    <a:lstStyle/>
                    <a:p>
                      <a:pPr indent="0" lvl="0" marL="0" rtl="0" algn="l">
                        <a:spcBef>
                          <a:spcPts val="0"/>
                        </a:spcBef>
                        <a:spcAft>
                          <a:spcPts val="0"/>
                        </a:spcAft>
                        <a:buNone/>
                      </a:pPr>
                      <a:r>
                        <a:rPr lang="en" sz="1500">
                          <a:highlight>
                            <a:srgbClr val="FFFFFF"/>
                          </a:highlight>
                          <a:latin typeface="Halant"/>
                          <a:ea typeface="Halant"/>
                          <a:cs typeface="Halant"/>
                          <a:sym typeface="Halant"/>
                        </a:rPr>
                        <a:t>Source: </a:t>
                      </a:r>
                      <a:r>
                        <a:rPr lang="en" sz="1500">
                          <a:highlight>
                            <a:srgbClr val="FFFFFF"/>
                          </a:highlight>
                          <a:latin typeface="Halant"/>
                          <a:ea typeface="Halant"/>
                          <a:cs typeface="Halant"/>
                          <a:sym typeface="Halant"/>
                        </a:rPr>
                        <a:t>Nelson Mandela, “Letter to Hendrik Verwoerd,” June 26, 1961.</a:t>
                      </a:r>
                      <a:endParaRPr sz="1500">
                        <a:highlight>
                          <a:srgbClr val="FFFFFF"/>
                        </a:highlight>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6836125">
                <a:tc>
                  <a:txBody>
                    <a:bodyPr/>
                    <a:lstStyle/>
                    <a:p>
                      <a:pPr indent="0" lvl="0" marL="0" rtl="0" algn="l">
                        <a:spcBef>
                          <a:spcPts val="0"/>
                        </a:spcBef>
                        <a:spcAft>
                          <a:spcPts val="0"/>
                        </a:spcAft>
                        <a:buClr>
                          <a:schemeClr val="dk1"/>
                        </a:buClr>
                        <a:buSzPts val="1100"/>
                        <a:buFont typeface="Arial"/>
                        <a:buNone/>
                      </a:pPr>
                      <a:r>
                        <a:rPr lang="en" sz="1500">
                          <a:highlight>
                            <a:srgbClr val="FFFFFF"/>
                          </a:highlight>
                          <a:latin typeface="Inter"/>
                          <a:ea typeface="Inter"/>
                          <a:cs typeface="Inter"/>
                          <a:sym typeface="Inter"/>
                        </a:rPr>
                        <a:t>As your Government did not respond to our demands, the All-In African National Council, which was entrusted by the Conference with the task of implementing its resolutions, called for a General Strike on the 29th, 30th and 31st of last month. As predicted in my letter of 20 April 1961, your Government sought to suppress the strike by force. You rushed a special law in Parliament authorising the detention without trial of people connected with the organisation of the strike... More than ten thousand innocent Africans were arrested under the pass laws and meetings banned throughout the country.</a:t>
                      </a:r>
                      <a:endParaRPr sz="15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highlight>
                            <a:srgbClr val="FFFFFF"/>
                          </a:highlight>
                          <a:latin typeface="Inter"/>
                          <a:ea typeface="Inter"/>
                          <a:cs typeface="Inter"/>
                          <a:sym typeface="Inter"/>
                        </a:rPr>
                        <a:t>Failure by your Government to call the Convention makes it imperative for us to launch a full-scale and country-wide campaign for non-co-operation with your Government. There are two alternatives before you. Either you accede to our demands and call a National Convention of all South Africans to draw up a democratic Constitution... Alternatively, you may choose to persist with the present policies which are cruel and dishonest and which are opposed by millions of people here and abroad. For our own part, we wish to make it perfectly clear that we shall never cease to fight against repression and injustice, and we are resuming active opposition against your regime. In taking this decision we must again stress that we have no illusions of the serious implications of our decision.</a:t>
                      </a:r>
                      <a:endParaRPr sz="15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500">
                          <a:highlight>
                            <a:srgbClr val="FFFFFF"/>
                          </a:highlight>
                          <a:latin typeface="Inter"/>
                          <a:ea typeface="Inter"/>
                          <a:cs typeface="Inter"/>
                          <a:sym typeface="Inter"/>
                        </a:rPr>
                        <a:t>We know that your Government will once again unleash all its fury and barbarity to persecute the African people. But as the result of the last strike has proved, no power on earth can stop an oppressed people, determined to win their freedom. History punishes those who resort to force and fraud to suppress the claims and legitimate aspirations of the majority of the country's citizens.</a:t>
                      </a:r>
                      <a:endParaRPr sz="1500">
                        <a:highlight>
                          <a:srgbClr val="FFFFFF"/>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highlight>
                          <a:srgbClr val="FFFFFF"/>
                        </a:highlight>
                        <a:latin typeface="Inter"/>
                        <a:ea typeface="Inter"/>
                        <a:cs typeface="Inter"/>
                        <a:sym typeface="Inter"/>
                      </a:endParaRPr>
                    </a:p>
                    <a:p>
                      <a:pPr indent="0" lvl="0" marL="0" rtl="0" algn="l">
                        <a:spcBef>
                          <a:spcPts val="0"/>
                        </a:spcBef>
                        <a:spcAft>
                          <a:spcPts val="0"/>
                        </a:spcAft>
                        <a:buNone/>
                      </a:pPr>
                      <a:r>
                        <a:t/>
                      </a:r>
                      <a:endParaRPr sz="1500">
                        <a:highlight>
                          <a:srgbClr val="FFFFFF"/>
                        </a:highlight>
                        <a:latin typeface="Inter"/>
                        <a:ea typeface="Inter"/>
                        <a:cs typeface="Inter"/>
                        <a:sym typeface="Inter"/>
                      </a:endParaRPr>
                    </a:p>
                  </a:txBody>
                  <a:tcPr marT="143675" marB="143675" marR="145725" marL="14572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Contextualization and Sourcing </a:t>
            </a:r>
            <a:endParaRPr sz="1900">
              <a:latin typeface="Halant"/>
              <a:ea typeface="Halant"/>
              <a:cs typeface="Halant"/>
              <a:sym typeface="Halant"/>
            </a:endParaRPr>
          </a:p>
        </p:txBody>
      </p:sp>
      <p:pic>
        <p:nvPicPr>
          <p:cNvPr id="122" name="Google Shape;12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5" name="Google Shape;125;p27"/>
          <p:cNvSpPr txBox="1"/>
          <p:nvPr/>
        </p:nvSpPr>
        <p:spPr>
          <a:xfrm>
            <a:off x="920225" y="905900"/>
            <a:ext cx="5949300" cy="77562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chemeClr val="lt1"/>
                </a:highlight>
                <a:latin typeface="Inter"/>
                <a:ea typeface="Inter"/>
                <a:cs typeface="Inter"/>
                <a:sym typeface="Inter"/>
              </a:rPr>
              <a:t>Each of the following statements is a historical fact that is related to the document. </a:t>
            </a:r>
            <a:r>
              <a:rPr lang="en" sz="1500">
                <a:solidFill>
                  <a:schemeClr val="dk1"/>
                </a:solidFill>
                <a:highlight>
                  <a:srgbClr val="FFFFFF"/>
                </a:highlight>
                <a:latin typeface="Inter"/>
                <a:ea typeface="Inter"/>
                <a:cs typeface="Inter"/>
                <a:sym typeface="Inter"/>
              </a:rPr>
              <a:t>Which historical fact </a:t>
            </a:r>
            <a:r>
              <a:rPr i="1" lang="en" sz="1500">
                <a:solidFill>
                  <a:schemeClr val="dk1"/>
                </a:solidFill>
                <a:highlight>
                  <a:srgbClr val="FFFFFF"/>
                </a:highlight>
                <a:latin typeface="Inter"/>
                <a:ea typeface="Inter"/>
                <a:cs typeface="Inter"/>
                <a:sym typeface="Inter"/>
              </a:rPr>
              <a:t>best</a:t>
            </a:r>
            <a:r>
              <a:rPr lang="en" sz="1500">
                <a:solidFill>
                  <a:schemeClr val="dk1"/>
                </a:solidFill>
                <a:highlight>
                  <a:srgbClr val="FFFFFF"/>
                </a:highlight>
                <a:latin typeface="Inter"/>
                <a:ea typeface="Inter"/>
                <a:cs typeface="Inter"/>
                <a:sym typeface="Inter"/>
              </a:rPr>
              <a:t> helps to contextualize the purpose of the above document? In other words, which fact </a:t>
            </a:r>
            <a:r>
              <a:rPr i="1" lang="en" sz="1500">
                <a:solidFill>
                  <a:schemeClr val="dk1"/>
                </a:solidFill>
                <a:highlight>
                  <a:srgbClr val="FFFFFF"/>
                </a:highlight>
                <a:latin typeface="Inter"/>
                <a:ea typeface="Inter"/>
                <a:cs typeface="Inter"/>
                <a:sym typeface="Inter"/>
              </a:rPr>
              <a:t>best</a:t>
            </a:r>
            <a:r>
              <a:rPr lang="en" sz="1500">
                <a:solidFill>
                  <a:schemeClr val="dk1"/>
                </a:solidFill>
                <a:highlight>
                  <a:srgbClr val="FFFFFF"/>
                </a:highlight>
                <a:latin typeface="Inter"/>
                <a:ea typeface="Inter"/>
                <a:cs typeface="Inter"/>
                <a:sym typeface="Inter"/>
              </a:rPr>
              <a:t> helps us understand why this letter was created?</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Nelson Mandela and the ANC sought to raise international awareness of the injustices perpetrated by the South African government.</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Black African </a:t>
            </a:r>
            <a:r>
              <a:rPr lang="en" sz="1500">
                <a:solidFill>
                  <a:schemeClr val="dk1"/>
                </a:solidFill>
                <a:highlight>
                  <a:schemeClr val="lt1"/>
                </a:highlight>
                <a:latin typeface="Inter"/>
                <a:ea typeface="Inter"/>
                <a:cs typeface="Inter"/>
                <a:sym typeface="Inter"/>
              </a:rPr>
              <a:t>political</a:t>
            </a:r>
            <a:r>
              <a:rPr lang="en" sz="1500">
                <a:solidFill>
                  <a:schemeClr val="dk1"/>
                </a:solidFill>
                <a:highlight>
                  <a:schemeClr val="lt1"/>
                </a:highlight>
                <a:latin typeface="Inter"/>
                <a:ea typeface="Inter"/>
                <a:cs typeface="Inter"/>
                <a:sym typeface="Inter"/>
              </a:rPr>
              <a:t> representation was virtually non-</a:t>
            </a:r>
            <a:r>
              <a:rPr lang="en" sz="1500">
                <a:solidFill>
                  <a:schemeClr val="dk1"/>
                </a:solidFill>
                <a:highlight>
                  <a:schemeClr val="lt1"/>
                </a:highlight>
                <a:latin typeface="Inter"/>
                <a:ea typeface="Inter"/>
                <a:cs typeface="Inter"/>
                <a:sym typeface="Inter"/>
              </a:rPr>
              <a:t>existent</a:t>
            </a:r>
            <a:r>
              <a:rPr lang="en" sz="1500">
                <a:solidFill>
                  <a:schemeClr val="dk1"/>
                </a:solidFill>
                <a:highlight>
                  <a:schemeClr val="lt1"/>
                </a:highlight>
                <a:latin typeface="Inter"/>
                <a:ea typeface="Inter"/>
                <a:cs typeface="Inter"/>
                <a:sym typeface="Inter"/>
              </a:rPr>
              <a:t> under the </a:t>
            </a:r>
            <a:r>
              <a:rPr lang="en" sz="1500">
                <a:solidFill>
                  <a:schemeClr val="dk1"/>
                </a:solidFill>
                <a:highlight>
                  <a:schemeClr val="lt1"/>
                </a:highlight>
                <a:latin typeface="Inter"/>
                <a:ea typeface="Inter"/>
                <a:cs typeface="Inter"/>
                <a:sym typeface="Inter"/>
              </a:rPr>
              <a:t>Apartheid</a:t>
            </a:r>
            <a:r>
              <a:rPr lang="en" sz="1500">
                <a:solidFill>
                  <a:schemeClr val="dk1"/>
                </a:solidFill>
                <a:highlight>
                  <a:schemeClr val="lt1"/>
                </a:highlight>
                <a:latin typeface="Inter"/>
                <a:ea typeface="Inter"/>
                <a:cs typeface="Inter"/>
                <a:sym typeface="Inter"/>
              </a:rPr>
              <a:t> regime.</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apartheid regime, controlled by the white minority, relied on the continued cooperation and subservience of its majority black population for survival</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South Africa had broken ties with the British Commonwealth in May 1961.</a:t>
            </a:r>
            <a:endParaRPr sz="1500">
              <a:solidFill>
                <a:schemeClr val="dk1"/>
              </a:solidFill>
              <a:highlight>
                <a:schemeClr val="lt1"/>
              </a:highlight>
              <a:latin typeface="Inter"/>
              <a:ea typeface="Inter"/>
              <a:cs typeface="Inter"/>
              <a:sym typeface="Inter"/>
            </a:endParaRPr>
          </a:p>
          <a:p>
            <a:pPr indent="48260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p:txBody>
      </p:sp>
      <p:sp>
        <p:nvSpPr>
          <p:cNvPr id="126" name="Google Shape;126;p27"/>
          <p:cNvSpPr txBox="1"/>
          <p:nvPr/>
        </p:nvSpPr>
        <p:spPr>
          <a:xfrm>
            <a:off x="920225" y="6112400"/>
            <a:ext cx="5949300" cy="31326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a:t>
            </a:r>
            <a:r>
              <a:rPr lang="en" sz="1900">
                <a:latin typeface="Halant"/>
                <a:ea typeface="Halant"/>
                <a:cs typeface="Halant"/>
                <a:sym typeface="Halant"/>
              </a:rPr>
              <a:t>Formative Assessment: Contextualization and Sourcing </a:t>
            </a:r>
            <a:endParaRPr sz="1900">
              <a:latin typeface="Halant"/>
              <a:ea typeface="Halant"/>
              <a:cs typeface="Halant"/>
              <a:sym typeface="Halant"/>
            </a:endParaRPr>
          </a:p>
        </p:txBody>
      </p:sp>
      <p:pic>
        <p:nvPicPr>
          <p:cNvPr id="132" name="Google Shape;132;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4" name="Google Shape;13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5" name="Google Shape;135;p28"/>
          <p:cNvSpPr txBox="1"/>
          <p:nvPr/>
        </p:nvSpPr>
        <p:spPr>
          <a:xfrm>
            <a:off x="812725" y="905900"/>
            <a:ext cx="6207600" cy="77562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chemeClr val="lt1"/>
                </a:highlight>
                <a:latin typeface="Inter"/>
                <a:ea typeface="Inter"/>
                <a:cs typeface="Inter"/>
                <a:sym typeface="Inter"/>
              </a:rPr>
              <a:t>Each of the following statements is a historical fact that is related to the document. </a:t>
            </a:r>
            <a:r>
              <a:rPr lang="en" sz="1500">
                <a:solidFill>
                  <a:schemeClr val="dk1"/>
                </a:solidFill>
                <a:highlight>
                  <a:srgbClr val="FFFFFF"/>
                </a:highlight>
                <a:latin typeface="Inter"/>
                <a:ea typeface="Inter"/>
                <a:cs typeface="Inter"/>
                <a:sym typeface="Inter"/>
              </a:rPr>
              <a:t>Which historical fact </a:t>
            </a:r>
            <a:r>
              <a:rPr i="1" lang="en" sz="1500">
                <a:solidFill>
                  <a:schemeClr val="dk1"/>
                </a:solidFill>
                <a:highlight>
                  <a:srgbClr val="FFFFFF"/>
                </a:highlight>
                <a:latin typeface="Inter"/>
                <a:ea typeface="Inter"/>
                <a:cs typeface="Inter"/>
                <a:sym typeface="Inter"/>
              </a:rPr>
              <a:t>best</a:t>
            </a:r>
            <a:r>
              <a:rPr lang="en" sz="1500">
                <a:solidFill>
                  <a:schemeClr val="dk1"/>
                </a:solidFill>
                <a:highlight>
                  <a:srgbClr val="FFFFFF"/>
                </a:highlight>
                <a:latin typeface="Inter"/>
                <a:ea typeface="Inter"/>
                <a:cs typeface="Inter"/>
                <a:sym typeface="Inter"/>
              </a:rPr>
              <a:t> helps to contextualize the purpose of the above document? In other words, which fact </a:t>
            </a:r>
            <a:r>
              <a:rPr i="1" lang="en" sz="1500">
                <a:solidFill>
                  <a:schemeClr val="dk1"/>
                </a:solidFill>
                <a:highlight>
                  <a:srgbClr val="FFFFFF"/>
                </a:highlight>
                <a:latin typeface="Inter"/>
                <a:ea typeface="Inter"/>
                <a:cs typeface="Inter"/>
                <a:sym typeface="Inter"/>
              </a:rPr>
              <a:t>best</a:t>
            </a:r>
            <a:r>
              <a:rPr lang="en" sz="1500">
                <a:solidFill>
                  <a:schemeClr val="dk1"/>
                </a:solidFill>
                <a:highlight>
                  <a:srgbClr val="FFFFFF"/>
                </a:highlight>
                <a:latin typeface="Inter"/>
                <a:ea typeface="Inter"/>
                <a:cs typeface="Inter"/>
                <a:sym typeface="Inter"/>
              </a:rPr>
              <a:t> helps us understand why this letter was created?</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latin typeface="Inter"/>
                <a:ea typeface="Inter"/>
                <a:cs typeface="Inter"/>
                <a:sym typeface="Inter"/>
              </a:rPr>
              <a:t>Nelson Mandela and the ANC sought to raise international awareness of the injustices perpetrated by the South African government. </a:t>
            </a:r>
            <a:r>
              <a:rPr b="1" lang="en" sz="1300">
                <a:solidFill>
                  <a:srgbClr val="FCFCFC"/>
                </a:solidFill>
                <a:highlight>
                  <a:schemeClr val="accent1"/>
                </a:highlight>
                <a:latin typeface="Inter"/>
                <a:ea typeface="Inter"/>
                <a:cs typeface="Inter"/>
                <a:sym typeface="Inter"/>
              </a:rPr>
              <a:t>(1 point)</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Black African political representation was virtually non-existent under the Apartheid regime. </a:t>
            </a:r>
            <a:r>
              <a:rPr b="1" lang="en" sz="1300">
                <a:solidFill>
                  <a:srgbClr val="FCFCFC"/>
                </a:solidFill>
                <a:highlight>
                  <a:schemeClr val="accent1"/>
                </a:highlight>
                <a:latin typeface="Inter"/>
                <a:ea typeface="Inter"/>
                <a:cs typeface="Inter"/>
                <a:sym typeface="Inter"/>
              </a:rPr>
              <a:t>(3 points)</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Apartheid regime, controlled by the white minority ruling class, relied on the continued cooperation and subservience of its majority black population for survival. </a:t>
            </a:r>
            <a:r>
              <a:rPr b="1" lang="en" sz="1300">
                <a:solidFill>
                  <a:srgbClr val="FCFCFC"/>
                </a:solidFill>
                <a:highlight>
                  <a:schemeClr val="accent1"/>
                </a:highlight>
                <a:latin typeface="Inter"/>
                <a:ea typeface="Inter"/>
                <a:cs typeface="Inter"/>
                <a:sym typeface="Inter"/>
              </a:rPr>
              <a:t>(2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South Africa had broken ties with the British Commonwealth in May 1961. </a:t>
            </a:r>
            <a:r>
              <a:rPr b="1" lang="en" sz="1300">
                <a:solidFill>
                  <a:srgbClr val="FCFCFC"/>
                </a:solidFill>
                <a:highlight>
                  <a:schemeClr val="accent1"/>
                </a:highlight>
                <a:latin typeface="Inter"/>
                <a:ea typeface="Inter"/>
                <a:cs typeface="Inter"/>
                <a:sym typeface="Inter"/>
              </a:rPr>
              <a:t>(0 points)</a:t>
            </a:r>
            <a:endParaRPr sz="1500">
              <a:solidFill>
                <a:schemeClr val="dk1"/>
              </a:solidFill>
              <a:highlight>
                <a:schemeClr val="lt1"/>
              </a:highlight>
              <a:latin typeface="Inter"/>
              <a:ea typeface="Inter"/>
              <a:cs typeface="Inter"/>
              <a:sym typeface="Inter"/>
            </a:endParaRPr>
          </a:p>
          <a:p>
            <a:pPr indent="48260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rgbClr val="FFFFFF"/>
                </a:highlight>
                <a:latin typeface="Inter"/>
                <a:ea typeface="Inter"/>
                <a:cs typeface="Inter"/>
                <a:sym typeface="Inter"/>
              </a:rPr>
              <a:t>Justify your choice in the space below.</a:t>
            </a:r>
            <a:endParaRPr sz="15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rgbClr val="FFFFFF"/>
              </a:highlight>
              <a:latin typeface="Inter"/>
              <a:ea typeface="Inter"/>
              <a:cs typeface="Inter"/>
              <a:sym typeface="Inter"/>
            </a:endParaRPr>
          </a:p>
        </p:txBody>
      </p:sp>
      <p:sp>
        <p:nvSpPr>
          <p:cNvPr id="136" name="Google Shape;136;p28"/>
          <p:cNvSpPr txBox="1"/>
          <p:nvPr/>
        </p:nvSpPr>
        <p:spPr>
          <a:xfrm>
            <a:off x="812725" y="6112400"/>
            <a:ext cx="6207600" cy="31326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rPr b="1" lang="en" sz="1300">
                <a:solidFill>
                  <a:schemeClr val="accent1"/>
                </a:solidFill>
                <a:latin typeface="Inter"/>
                <a:ea typeface="Inter"/>
                <a:cs typeface="Inter"/>
                <a:sym typeface="Inter"/>
              </a:rPr>
              <a:t>Choice B, worth 3 points, is the most helpful statement for contextualizing the purpose of the primary source. It offers the most direct reason for the creation of the document, which was to rebuke South Africa’s apartheid system and government that did not allow for authentic political representation. Choice C also provides a purpose of the letter, highlighting the reliance of South Africa's unfair government on the people it was being unjust to, and that non-cooperation on the majority’s part would either force the government to negotiate or lead to its downfall, earning it 2 points. Choice A helps us understand that this document would have been public and shared outside of South Africa, and Mandela references the impact of international recognition in the document itself, where he mentions that apartheid policies are “opposed by millions of people here and abroad.” However, it is not as immediately relevant to the document’s purpose as the prior choices, and thus is worth one point. Choice D (0 points) does not help us better contextualize this document.</a:t>
            </a:r>
            <a:endParaRPr sz="1100">
              <a:latin typeface="Work Sans"/>
              <a:ea typeface="Work Sans"/>
              <a:cs typeface="Work Sans"/>
              <a:sym typeface="Work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9"/>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142" name="Google Shape;142;p29"/>
          <p:cNvGraphicFramePr/>
          <p:nvPr/>
        </p:nvGraphicFramePr>
        <p:xfrm>
          <a:off x="969478" y="1521929"/>
          <a:ext cx="3000000" cy="3000000"/>
        </p:xfrm>
        <a:graphic>
          <a:graphicData uri="http://schemas.openxmlformats.org/drawingml/2006/table">
            <a:tbl>
              <a:tblPr>
                <a:noFill/>
                <a:tableStyleId>{423FFB11-D291-4950-94E6-5C8502845E97}</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B)</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3" name="Google Shape;143;p29"/>
          <p:cNvSpPr txBox="1"/>
          <p:nvPr/>
        </p:nvSpPr>
        <p:spPr>
          <a:xfrm>
            <a:off x="1250456" y="38695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144" name="Google Shape;144;p29"/>
          <p:cNvGraphicFramePr/>
          <p:nvPr/>
        </p:nvGraphicFramePr>
        <p:xfrm>
          <a:off x="559991" y="4363060"/>
          <a:ext cx="3000000" cy="3000000"/>
        </p:xfrm>
        <a:graphic>
          <a:graphicData uri="http://schemas.openxmlformats.org/drawingml/2006/table">
            <a:tbl>
              <a:tblPr>
                <a:noFill/>
                <a:tableStyleId>{423FFB11-D291-4950-94E6-5C8502845E97}</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fact—which was worth three points as shown on the teacher key—that would help contextualize the purpose of the source.</a:t>
                      </a:r>
                      <a:endParaRPr sz="15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 3 point option needs deeper analysis.</a:t>
                      </a:r>
                      <a:endParaRPr>
                        <a:solidFill>
                          <a:schemeClr val="dk1"/>
                        </a:solidFill>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sz="15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either makes no attempt to justify their choice OR tries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5" name="Google Shape;145;p29"/>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146" name="Google Shape;146;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Contextualization and Sourcing</a:t>
            </a:r>
            <a:endParaRPr sz="1900">
              <a:latin typeface="Halant"/>
              <a:ea typeface="Halant"/>
              <a:cs typeface="Halant"/>
              <a:sym typeface="Halant"/>
            </a:endParaRPr>
          </a:p>
        </p:txBody>
      </p:sp>
      <p:pic>
        <p:nvPicPr>
          <p:cNvPr id="147" name="Google Shape;147;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